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C83F7-BA7C-42BA-9473-85912D902709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6C798-BA7E-41B6-915D-F3850C4FA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6C798-BA7E-41B6-915D-F3850C4FAC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13000">
              <a:srgbClr val="C00000"/>
            </a:gs>
            <a:gs pos="21001">
              <a:srgbClr val="C00000"/>
            </a:gs>
            <a:gs pos="63000">
              <a:srgbClr val="C00000"/>
            </a:gs>
            <a:gs pos="67000">
              <a:schemeClr val="bg1">
                <a:lumMod val="75000"/>
              </a:schemeClr>
            </a:gs>
            <a:gs pos="69000">
              <a:schemeClr val="bg1">
                <a:lumMod val="85000"/>
              </a:schemeClr>
            </a:gs>
            <a:gs pos="82001">
              <a:srgbClr val="C00000"/>
            </a:gs>
            <a:gs pos="100000">
              <a:srgbClr val="C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27E11-2C6E-4FBC-A421-81D7AC155B48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449B4-4EF4-4EA6-B381-1EF0F738E6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m/imgres?imgurl=http://www.geschichteinchronologie.ch/USA/EncJud_juden-in-USA-d/EncJud_USA-band15-kolonne1653-antisem-schlagzeile-Ford-22-mai-1920.jpg&amp;imgrefurl=http://www.geschichteinchronologie.ch/USA/EncJud_juden-in-USA05_1920-1929.html&amp;usg=__AW5CzVgNALw7gry22j54lQ-mAXs=&amp;h=700&amp;w=847&amp;sz=334&amp;hl=en&amp;start=1&amp;um=1&amp;tbnid=khVPBfFDd61a_M:&amp;tbnh=120&amp;tbnw=145&amp;prev=/images?q=the+dearborn+independent&amp;hl=en&amp;safe=active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rationalrevolution.net/special/library/cover11626.jpg&amp;imgrefurl=http://rationalrevolution.net/special/library/dearborn_independent.htm&amp;usg=__iv9y1k7wQrx6-EXmp3mXOGrIf-c=&amp;h=578&amp;w=418&amp;sz=65&amp;hl=en&amp;start=9&amp;um=1&amp;tbnid=OfsaD3MPak47tM:&amp;tbnh=134&amp;tbnw=97&amp;prev=/images?q=the+dearborn+independent&amp;hl=en&amp;safe=active&amp;um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om/imgres?imgurl=http://a.abcnews.com/images/US/nm_newark_riots8_070712_ssh.jpg&amp;imgrefurl=http://a.abcnews.com/US/popup?id=3371026&amp;contentIndex=1&amp;page=10&amp;start=false&amp;usg=__j-tTc23wpI68zN84jVLg1RuKSdU=&amp;h=411&amp;w=531&amp;sz=90&amp;hl=en&amp;start=22&amp;tbnid=4eJ5tiZ0o04cbM:&amp;tbnh=102&amp;tbnw=132&amp;prev=/images?q=riots&amp;gbv=2&amp;ndsp=20&amp;hl=en&amp;safe=active&amp;sa=N&amp;start=20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google.com/imgres?imgurl=http://mcnygenealogy.com/pictures/1901rochester-steamer2sm.jpg&amp;imgrefurl=http://mcnygenealogy.com/pictures/index90.htm&amp;usg=__z_Z23cl8jt3H_e3UC3svePZqKCI=&amp;h=97&amp;w=100&amp;sz=6&amp;hl=en&amp;start=13&amp;tbnid=10T3_Xr0EvtJtM:&amp;tbnh=80&amp;tbnw=82&amp;prev=/images?q=automobile+manufactureers+during+1901&amp;gbv=2&amp;hl=en&amp;safe=activ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images.google.com/imgres?imgurl=http://www.thegreencarwebsite.co.uk/media/car-images/stanley-steamer.jpg&amp;imgrefurl=http://www.thegreencarwebsite.co.uk/history-of-green-motoring.asp&amp;usg=__twNGcMA_PSnU8mN1QryVzcDLwJ0=&amp;h=250&amp;w=300&amp;sz=26&amp;hl=en&amp;start=5&amp;tbnid=zSKAm1XkhRGcTM:&amp;tbnh=97&amp;tbnw=116&amp;prev=/images?q=stanley+steamer+car&amp;gbv=2&amp;hl=en&amp;safe=activ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-buc.k12.ia.us/00_01/100/as/as.htm" TargetMode="External"/><Relationship Id="rId2" Type="http://schemas.openxmlformats.org/officeDocument/2006/relationships/hyperlink" Target="http://www.wikipedia.org/wiki/Henry_For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illamette.edu/~fthompso/MgmtCon/Henry_Ford.html" TargetMode="External"/><Relationship Id="rId5" Type="http://schemas.openxmlformats.org/officeDocument/2006/relationships/hyperlink" Target="http://www.u-s-history.com/pages/h1621.html" TargetMode="External"/><Relationship Id="rId4" Type="http://schemas.openxmlformats.org/officeDocument/2006/relationships/hyperlink" Target="http://www.hfmgv.org/EXHIBITS/H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hyperlink" Target="http://images.google.com/imgres?imgurl=http://www.nndb.com/people/294/000027213/henry-ford.gif&amp;imgrefurl=http://www.nndb.com/people/294/000027213/&amp;usg=__1z13MlQjCl06rhBuWIRm5By3Ln0=&amp;h=300&amp;w=300&amp;sz=75&amp;hl=en&amp;start=9&amp;tbnid=cIm5cRxPjaFZFM:&amp;tbnh=116&amp;tbnw=116&amp;prev=/images?q=henry+ford&amp;gbv=2&amp;hl=en&amp;safe=activ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www.gpschools.org/ci/depts/eng/k5/ford/1894_Clara_and_baby_Edsel.jpg&amp;imgrefurl=http://www.gpschools.org/ci/depts/eng/k5/third/fordpic.htm&amp;usg=__oebpsivvB8GU1Zkb8tK39aMZyoA=&amp;h=400&amp;w=332&amp;sz=15&amp;hl=en&amp;start=9&amp;tbnid=oMCwmVExCX5JFM:&amp;tbnh=124&amp;tbnw=103&amp;prev=/images?q=henry+ford+as+a+baby&amp;gbv=2&amp;hl=en&amp;safe=activ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wrenscottage.com/gvm/images/invention/henryfordbirth2.jpg&amp;imgrefurl=http://www.wrenscottage.com/gvm/invention/henryfordbirth.php&amp;usg=__GKWkNoAPSaN-8t4O51R3SxhvIUs=&amp;h=213&amp;w=250&amp;sz=12&amp;hl=en&amp;start=18&amp;tbnid=v1oW3nPgyMMTpM:&amp;tbnh=95&amp;tbnw=111&amp;prev=/images?q=henry+ford's+birthplace&amp;gbv=2&amp;hl=en&amp;safe=active&amp;sa=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.rootsweb.ancestry.com/~ohwarren/Cemetery/Maineville/6/ford_5528_600.jpg&amp;imgrefurl=http://www.rootsweb.ancestry.com/~ohwarren/Cemetery/Maineville/f.htm&amp;usg=__x7F-M8VJYuajs8vww47MzRk3R5A=&amp;h=800&amp;w=600&amp;sz=91&amp;hl=en&amp;start=5&amp;tbnid=9t_ek-yrOg3_6M:&amp;tbnh=143&amp;tbnw=107&amp;prev=/images?q=henry+ford's+tombstone&amp;gbv=2&amp;hl=en&amp;safe=active&amp;sa=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seriouswheels.com/pics-ghi/Henry-Ford-with-V8-Engine.jpg&amp;imgrefurl=http://www.seriouswheels.com/ghi/Henry-Ford-with-V8-Engine.htm&amp;usg=__YQEuQzVyBnFXbWwMiaCXWF40Z50=&amp;h=891&amp;w=1000&amp;sz=166&amp;hl=en&amp;start=1&amp;tbnid=rqrPTKJ_tnZ07M:&amp;tbnh=133&amp;tbnw=149&amp;prev=/images?q=henry+ford's+engine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ausbcomp.com/~bbott/cars/fordfst.jpg&amp;imgrefurl=http://www.ausbcomp.com/~bbott/cars/carhist.htm&amp;usg=__NBgi9gvnQgyxF5WhZJe8u-q6T5I=&amp;h=472&amp;w=640&amp;sz=84&amp;hl=en&amp;start=2&amp;tbnid=q55zKnIZkDU7mM:&amp;tbnh=101&amp;tbnw=137&amp;prev=/images?q=henry+ford's+engine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/imgres?imgurl=http://image.examiner.com/images/blog/wysiwyg/image/Late_model_Ford_Model_T.jpg&amp;imgrefurl=http://www.examiner.com/x-684-Jobs-Examiner~y2008m10d22-What-would-Henry-Ford-say-about-todays-consumer-economy&amp;usg=__JsZY8-KhsKheLv5ProCqBgYiOYE=&amp;h=365&amp;w=400&amp;sz=66&amp;hl=en&amp;start=8&amp;tbnid=soNaPMiO6kPLcM:&amp;tbnh=113&amp;tbnw=124&amp;prev=/images?q=henry+ford's+cars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ebsupport1.citytech.cuny.edu/Faculty/pcatapano/lectures_us2/Model_T_Assembly_Line.jpg&amp;imgrefurl=http://websupport1.citytech.cuny.edu/Faculty/pcatapano/lectures_us2/industrialsupremacy.html&amp;usg=__FMac49FvGBXKM3EPlU8E3x2uqi4=&amp;h=285&amp;w=360&amp;sz=46&amp;hl=en&amp;start=14&amp;um=1&amp;tbnid=g1qheYq0f5PWBM:&amp;tbnh=96&amp;tbnw=121&amp;prev=/images?q=henry+ford+assembly+line&amp;hl=en&amp;safe=active&amp;sa=N&amp;um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gardenofpraise.com/images/ford4.jpg&amp;imgrefurl=http://gardenofpraise.com/ibdford.htm&amp;usg=___3O6pm7hu8NjZKnzbhNSaX3Rq9s=&amp;h=253&amp;w=300&amp;sz=18&amp;hl=en&amp;start=10&amp;um=1&amp;tbnid=vXpoi-aLCP46hM:&amp;tbnh=98&amp;tbnw=116&amp;prev=/images?q=henry+ford+assembly+line&amp;hl=en&amp;safe=active&amp;sa=N&amp;u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clogic.eserver.org/2006/images/Assemblyline.gif&amp;imgrefurl=http://gangbox.wordpress.com/2008/12/22/the-torment-and-demise-of-the-united-auto-workers/&amp;usg=__9gJOMtRqXWJe5UsTihjt86dg9go=&amp;h=287&amp;w=360&amp;sz=119&amp;hl=en&amp;start=12&amp;um=1&amp;tbnid=TmOPBz4TRj-4SM:&amp;tbnh=96&amp;tbnw=121&amp;prev=/images?q=henry+ford+assembly+line&amp;hl=en&amp;safe=active&amp;sa=N&amp;um=1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mages.google.com/imgres?imgurl=http://amhist.ist.unomaha.edu/module_files/Ford%20Assembly%20line.jpg&amp;imgrefurl=http://www.theomahaproject.org/module_display.php?mod_id=106&amp;review=yes&amp;usg=__ZLeExlYSfRXnEWVf3CZ1EmFhnC0=&amp;h=254&amp;w=406&amp;sz=20&amp;hl=en&amp;start=11&amp;um=1&amp;tbnid=EkQnkveclNlXkM:&amp;tbnh=78&amp;tbnw=124&amp;prev=/images?q=henry+ford+assembly+line&amp;hl=en&amp;safe=active&amp;sa=N&amp;um=1" TargetMode="Externa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/imgres?imgurl=http://www.speedace.info/speedace_images/ford_1902_arrow_race_car_henry.jpg&amp;imgrefurl=http://www.speedace.info/ford.htm&amp;usg=__dNyQqAutVs3zxo0GGicXdXwYpL8=&amp;h=292&amp;w=494&amp;sz=22&amp;hl=en&amp;start=1&amp;um=1&amp;tbnid=C6C3jtRBPNlVtM:&amp;tbnh=77&amp;tbnw=130&amp;prev=/images?q=henry+ford+race+car&amp;hl=en&amp;safe=active&amp;sa=G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www.gizmag.com/pictures/2206_03.jpg&amp;imgrefurl=http://www.gizmag.com/go/2206/picture/3000/&amp;usg=__GOQDCGgwgnyZN-UN1iZADEoQrdA=&amp;h=277&amp;w=480&amp;sz=24&amp;hl=en&amp;start=2&amp;um=1&amp;tbnid=itUOEOkY6_uHJM:&amp;tbnh=74&amp;tbnw=129&amp;prev=/images?q=henry+ford+race+car&amp;hl=en&amp;safe=active&amp;sa=G&amp;um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934177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/>
              <a:t>This presentation was created </a:t>
            </a:r>
            <a:endParaRPr lang="en-US" sz="5400" b="1" dirty="0" smtClean="0"/>
          </a:p>
          <a:p>
            <a:pPr algn="ctr"/>
            <a:r>
              <a:rPr lang="en-US" sz="5400" b="1" dirty="0" smtClean="0"/>
              <a:t>under the </a:t>
            </a:r>
            <a:r>
              <a:rPr lang="en-US" sz="5400" b="1" dirty="0"/>
              <a:t>fair use </a:t>
            </a:r>
            <a:r>
              <a:rPr lang="en-US" sz="5400" b="1" dirty="0" smtClean="0"/>
              <a:t>exemption</a:t>
            </a:r>
          </a:p>
          <a:p>
            <a:pPr algn="ctr"/>
            <a:r>
              <a:rPr lang="en-US" sz="5400" b="1" dirty="0" smtClean="0"/>
              <a:t> </a:t>
            </a:r>
            <a:r>
              <a:rPr lang="en-US" sz="5400" b="1" dirty="0"/>
              <a:t>of </a:t>
            </a:r>
            <a:r>
              <a:rPr lang="en-US" sz="5400" b="1" dirty="0" smtClean="0"/>
              <a:t>the </a:t>
            </a:r>
            <a:r>
              <a:rPr lang="en-US" sz="5400" b="1" dirty="0"/>
              <a:t>U.S. Copyright </a:t>
            </a:r>
            <a:r>
              <a:rPr lang="en-US" sz="5400" b="1" dirty="0" smtClean="0"/>
              <a:t>law. </a:t>
            </a:r>
          </a:p>
          <a:p>
            <a:pPr algn="ctr"/>
            <a:r>
              <a:rPr lang="en-US" sz="5400" b="1" dirty="0" smtClean="0"/>
              <a:t>Educational fair </a:t>
            </a:r>
          </a:p>
          <a:p>
            <a:pPr algn="ctr"/>
            <a:r>
              <a:rPr lang="en-US" sz="5400" b="1" dirty="0" smtClean="0"/>
              <a:t>use </a:t>
            </a:r>
            <a:r>
              <a:rPr lang="en-US" sz="5400" b="1" dirty="0"/>
              <a:t>guidelines were followed</a:t>
            </a:r>
            <a:r>
              <a:rPr lang="en-US" sz="5400" b="1" dirty="0" smtClean="0"/>
              <a:t>,</a:t>
            </a:r>
          </a:p>
          <a:p>
            <a:pPr algn="ctr"/>
            <a:r>
              <a:rPr lang="en-US" sz="5400" b="1" dirty="0" smtClean="0"/>
              <a:t> </a:t>
            </a:r>
            <a:r>
              <a:rPr lang="en-US" sz="5400" b="1" dirty="0"/>
              <a:t>and further use is restricted.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200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Owned a controversial newspaper, </a:t>
            </a:r>
            <a:r>
              <a:rPr lang="en-US" sz="3600" b="1" i="1" dirty="0" smtClean="0">
                <a:solidFill>
                  <a:schemeClr val="bg1"/>
                </a:solidFill>
                <a:latin typeface="+mj-lt"/>
              </a:rPr>
              <a:t>The Dearborn Independent, 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that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published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anti-Jewish articles which offended many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and tarnished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his image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4578" name="Picture 2" descr="http://tbn3.google.com/images?q=tbn:khVPBfFDd61a_M:http://www.geschichteinchronologie.ch/USA/EncJud_juden-in-USA-d/EncJud_USA-band15-kolonne1653-antisem-schlagzeile-Ford-22-mai-192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1" y="0"/>
            <a:ext cx="3352800" cy="2209800"/>
          </a:xfrm>
          <a:prstGeom prst="rect">
            <a:avLst/>
          </a:prstGeom>
          <a:noFill/>
        </p:spPr>
      </p:pic>
      <p:pic>
        <p:nvPicPr>
          <p:cNvPr id="24580" name="Picture 4" descr="http://tbn2.google.com/images?q=tbn:OfsaD3MPak47tM:http://rationalrevolution.net/special/library/cover11626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1" y="2226297"/>
            <a:ext cx="3352800" cy="4631703"/>
          </a:xfrm>
          <a:prstGeom prst="rect">
            <a:avLst/>
          </a:prstGeom>
          <a:noFill/>
        </p:spPr>
      </p:pic>
    </p:spTree>
  </p:cSld>
  <p:clrMapOvr>
    <a:masterClrMapping/>
  </p:clrMapOvr>
  <p:transition advTm="97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He adopted a policy that took over his workers lives' both at home and at work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tbn1.google.com/images?q=tbn:4eJ5tiZ0o04cbM:http://a.abcnews.com/images/US/nm_newark_riots8_070712_ssh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962401"/>
            <a:ext cx="3747243" cy="2895600"/>
          </a:xfrm>
          <a:prstGeom prst="rect">
            <a:avLst/>
          </a:prstGeom>
          <a:noFill/>
        </p:spPr>
      </p:pic>
    </p:spTree>
  </p:cSld>
  <p:clrMapOvr>
    <a:masterClrMapping/>
  </p:clrMapOvr>
  <p:transition advTm="493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He was not the first to build a self-propelled vehicle with a gasoline engine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tbn3.google.com/images?q=tbn:10T3_Xr0EvtJtM:http://mcnygenealogy.com/pictures/1901rochester-steamer2sm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7380" y="0"/>
            <a:ext cx="3436620" cy="2819400"/>
          </a:xfrm>
          <a:prstGeom prst="rect">
            <a:avLst/>
          </a:prstGeom>
          <a:noFill/>
        </p:spPr>
      </p:pic>
      <p:pic>
        <p:nvPicPr>
          <p:cNvPr id="1028" name="Picture 4" descr="http://tbn0.google.com/images?q=tbn:zSKAm1XkhRGcTM:http://www.thegreencarwebsite.co.uk/media/car-images/stanley-steam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3352800"/>
            <a:ext cx="3352800" cy="28036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0" y="28194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1901 Rochester  Steamer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7400" y="6248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1924  Stanley Steamer</a:t>
            </a:r>
            <a:endParaRPr lang="en-US" dirty="0"/>
          </a:p>
        </p:txBody>
      </p:sp>
    </p:spTree>
  </p:cSld>
  <p:clrMapOvr>
    <a:masterClrMapping/>
  </p:clrMapOvr>
  <p:transition advClick="0" advTm="1734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841242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>
              <a:hlinkClick r:id="rId2"/>
            </a:endParaRPr>
          </a:p>
          <a:p>
            <a:r>
              <a:rPr lang="en-US" sz="4400" dirty="0" smtClean="0">
                <a:hlinkClick r:id="rId2"/>
              </a:rPr>
              <a:t>www.wikipedia.org/wiki/Henry_Ford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3200" dirty="0" smtClean="0">
                <a:hlinkClick r:id="rId3"/>
              </a:rPr>
              <a:t>http://www.east-buc.k12.ia.us/00_01/100/as/as.htm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r>
              <a:rPr lang="en-US" sz="4400" dirty="0" smtClean="0">
                <a:hlinkClick r:id="rId4"/>
              </a:rPr>
              <a:t>http://www.hfmgv.org/EXHIBITS/HF/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3600" dirty="0" smtClean="0"/>
          </a:p>
          <a:p>
            <a:r>
              <a:rPr lang="en-US" sz="3600" dirty="0" smtClean="0">
                <a:hlinkClick r:id="rId5"/>
              </a:rPr>
              <a:t>http://www.u-s-history.com/pages/h1621.html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>
                <a:hlinkClick r:id="rId6"/>
              </a:rPr>
              <a:t>http://www.willamette.edu/~fthompso/MgmtCon/Henry_Ford.html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0"/>
            <a:ext cx="7434599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</a:t>
            </a:r>
            <a:r>
              <a:rPr lang="en-US" sz="15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OURCES</a:t>
            </a:r>
            <a:endParaRPr lang="en-US" sz="15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5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0568" y="3200400"/>
            <a:ext cx="57434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Henry Ford</a:t>
            </a:r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03178" y="4419600"/>
            <a:ext cx="39408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Cade Bracker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tbn1.google.com/images?q=tbn:cIm5cRxPjaFZFM:http://www.nndb.com/people/294/000027213/henry-ford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"/>
            <a:ext cx="2667000" cy="266700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65706" y="0"/>
            <a:ext cx="61782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Born July 30, 1863 in </a:t>
            </a: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Dearborn,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Michigan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362" name="Picture 2" descr="http://tbn0.google.com/images?q=tbn:oMCwmVExCX5JFM:http://www.gpschools.org/ci/depts/eng/k5/ford/1894_Clara_and_baby_Edse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19200"/>
            <a:ext cx="2667000" cy="3210760"/>
          </a:xfrm>
          <a:prstGeom prst="rect">
            <a:avLst/>
          </a:prstGeom>
          <a:noFill/>
        </p:spPr>
      </p:pic>
      <p:pic>
        <p:nvPicPr>
          <p:cNvPr id="15364" name="Picture 4" descr="http://tbn2.google.com/images?q=tbn:v1oW3nPgyMMTpM:http://www.wrenscottage.com/gvm/images/invention/henryfordbirth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905000"/>
            <a:ext cx="2926980" cy="2505076"/>
          </a:xfrm>
          <a:prstGeom prst="rect">
            <a:avLst/>
          </a:prstGeom>
          <a:noFill/>
        </p:spPr>
      </p:pic>
    </p:spTree>
  </p:cSld>
  <p:clrMapOvr>
    <a:masterClrMapping/>
  </p:clrMapOvr>
  <p:transition advTm="38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04800"/>
            <a:ext cx="7627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Ford died on April 7, 1947.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2600" y="5410200"/>
            <a:ext cx="6138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was 84 years-old.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434" name="Picture 2" descr="http://tbn2.google.com/images?q=tbn:9t_ek-yrOg3_6M:http://www.rootsweb.ancestry.com/~ohwarren/Cemetery/Maineville/6/ford_5528_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143000"/>
            <a:ext cx="3192939" cy="4267200"/>
          </a:xfrm>
          <a:prstGeom prst="rect">
            <a:avLst/>
          </a:prstGeom>
          <a:noFill/>
        </p:spPr>
      </p:pic>
    </p:spTree>
  </p:cSld>
  <p:clrMapOvr>
    <a:masterClrMapping/>
  </p:clrMapOvr>
  <p:transition advTm="5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0"/>
            <a:ext cx="821397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Ford built one of the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first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internal combustion engine 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powered automobiles ever.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tbn3.google.com/images?q=tbn:rqrPTKJ_tnZ07M:http://www.seriouswheels.com/pics-ghi/Henry-Ford-with-V8-Engin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438400"/>
            <a:ext cx="5867400" cy="4419600"/>
          </a:xfrm>
          <a:prstGeom prst="rect">
            <a:avLst/>
          </a:prstGeom>
          <a:noFill/>
        </p:spPr>
      </p:pic>
    </p:spTree>
  </p:cSld>
  <p:clrMapOvr>
    <a:masterClrMapping/>
  </p:clrMapOvr>
  <p:transition advTm="7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347" y="0"/>
            <a:ext cx="898765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Ford's first car had a basic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 design consisting of a small 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wooden box with a single seat.</a:t>
            </a:r>
            <a:endParaRPr lang="en-US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27512" y="1600200"/>
            <a:ext cx="3417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prstClr val="black"/>
                </a:solidFill>
              </a:rPr>
              <a:t> </a:t>
            </a:r>
            <a:endParaRPr lang="en-US" dirty="0"/>
          </a:p>
        </p:txBody>
      </p:sp>
      <p:pic>
        <p:nvPicPr>
          <p:cNvPr id="20482" name="Picture 2" descr="http://tbn3.google.com/images?q=tbn:q55zKnIZkDU7mM:http://www.ausbcomp.com/~bbott/cars/fordfs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819400"/>
            <a:ext cx="4341137" cy="3200400"/>
          </a:xfrm>
          <a:prstGeom prst="rect">
            <a:avLst/>
          </a:prstGeom>
          <a:noFill/>
        </p:spPr>
      </p:pic>
    </p:spTree>
  </p:cSld>
  <p:clrMapOvr>
    <a:masterClrMapping/>
  </p:clrMapOvr>
  <p:transition advTm="7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81777" y="0"/>
            <a:ext cx="1008297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His cars were lighter than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 all competitors by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 far weighing only 500 pounds.</a:t>
            </a:r>
            <a:endParaRPr lang="en-US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1506" name="Picture 2" descr="http://tbn2.google.com/images?q=tbn:soNaPMiO6kPLcM:http://image.examiner.com/images/blog/wysiwyg/image/Late_model_Ford_Model_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52696"/>
            <a:ext cx="4724400" cy="4305304"/>
          </a:xfrm>
          <a:prstGeom prst="rect">
            <a:avLst/>
          </a:prstGeom>
          <a:noFill/>
        </p:spPr>
      </p:pic>
    </p:spTree>
  </p:cSld>
  <p:clrMapOvr>
    <a:masterClrMapping/>
  </p:clrMapOvr>
  <p:transition advTm="7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0"/>
            <a:ext cx="56156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built one of the 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first assembly lines</a:t>
            </a:r>
          </a:p>
        </p:txBody>
      </p:sp>
      <p:pic>
        <p:nvPicPr>
          <p:cNvPr id="1026" name="Picture 2" descr="http://tbn0.google.com/images?q=tbn:vXpoi-aLCP46hM:http://www.gardenofpraise.com/images/ford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4038600"/>
            <a:ext cx="4191001" cy="2819400"/>
          </a:xfrm>
          <a:prstGeom prst="rect">
            <a:avLst/>
          </a:prstGeom>
          <a:noFill/>
        </p:spPr>
      </p:pic>
      <p:pic>
        <p:nvPicPr>
          <p:cNvPr id="1028" name="Picture 4" descr="http://tbn3.google.com/images?q=tbn:EkQnkveclNlXkM:http://amhist.ist.unomaha.edu/module_files/Ford%2520Assembly%2520lin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4038599"/>
            <a:ext cx="4343400" cy="2819401"/>
          </a:xfrm>
          <a:prstGeom prst="rect">
            <a:avLst/>
          </a:prstGeom>
          <a:noFill/>
        </p:spPr>
      </p:pic>
      <p:pic>
        <p:nvPicPr>
          <p:cNvPr id="1030" name="Picture 6" descr="http://tbn3.google.com/images?q=tbn:TmOPBz4TRj-4SM:http://clogic.eserver.org/2006/images/Assemblyline.gif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0600" y="1676401"/>
            <a:ext cx="4343400" cy="2133600"/>
          </a:xfrm>
          <a:prstGeom prst="rect">
            <a:avLst/>
          </a:prstGeom>
          <a:noFill/>
        </p:spPr>
      </p:pic>
      <p:pic>
        <p:nvPicPr>
          <p:cNvPr id="1032" name="Picture 8" descr="http://tbn1.google.com/images?q=tbn:g1qheYq0f5PWBM:http://websupport1.citytech.cuny.edu/Faculty/pcatapano/lectures_us2/Model_T_Assembly_Line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676400"/>
            <a:ext cx="4191000" cy="2133600"/>
          </a:xfrm>
          <a:prstGeom prst="rect">
            <a:avLst/>
          </a:prstGeom>
          <a:noFill/>
        </p:spPr>
      </p:pic>
    </p:spTree>
  </p:cSld>
  <p:clrMapOvr>
    <a:masterClrMapping/>
  </p:clrMapOvr>
  <p:transition advTm="57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8" presetClass="entr" presetSubtype="0" ac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7693"/>
            <a:ext cx="5257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Built and drove race cars to demonstrate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 that his engineering designs 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produced </a:t>
            </a:r>
          </a:p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reliable vehicles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3554" name="Picture 2" descr="http://tbn3.google.com/images?q=tbn:C6C3jtRBPNlVtM:http://www.speedace.info/speedace_images/ford_1902_arrow_race_car_henr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0"/>
            <a:ext cx="4648200" cy="3200400"/>
          </a:xfrm>
          <a:prstGeom prst="rect">
            <a:avLst/>
          </a:prstGeom>
          <a:noFill/>
        </p:spPr>
      </p:pic>
      <p:pic>
        <p:nvPicPr>
          <p:cNvPr id="23556" name="Picture 4" descr="http://tbn2.google.com/images?q=tbn:itUOEOkY6_uHJM:http://www.gizmag.com/pictures/2206_0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581401"/>
            <a:ext cx="4419600" cy="3276600"/>
          </a:xfrm>
          <a:prstGeom prst="rect">
            <a:avLst/>
          </a:prstGeom>
          <a:noFill/>
        </p:spPr>
      </p:pic>
    </p:spTree>
  </p:cSld>
  <p:clrMapOvr>
    <a:masterClrMapping/>
  </p:clrMapOvr>
  <p:transition advTm="4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193</Words>
  <Application>Microsoft Office PowerPoint</Application>
  <PresentationFormat>On-screen Show (4:3)</PresentationFormat>
  <Paragraphs>45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15</cp:revision>
  <dcterms:created xsi:type="dcterms:W3CDTF">2009-04-30T19:52:11Z</dcterms:created>
  <dcterms:modified xsi:type="dcterms:W3CDTF">2009-05-08T20:13:25Z</dcterms:modified>
</cp:coreProperties>
</file>